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257" r:id="rId3"/>
    <p:sldId id="263" r:id="rId4"/>
    <p:sldId id="264" r:id="rId5"/>
    <p:sldId id="301" r:id="rId6"/>
    <p:sldId id="266" r:id="rId7"/>
    <p:sldId id="271" r:id="rId8"/>
    <p:sldId id="272" r:id="rId9"/>
    <p:sldId id="313" r:id="rId10"/>
    <p:sldId id="276" r:id="rId11"/>
    <p:sldId id="275" r:id="rId12"/>
    <p:sldId id="278" r:id="rId13"/>
    <p:sldId id="279" r:id="rId14"/>
    <p:sldId id="280" r:id="rId15"/>
    <p:sldId id="281" r:id="rId16"/>
    <p:sldId id="282" r:id="rId17"/>
    <p:sldId id="292" r:id="rId18"/>
    <p:sldId id="293" r:id="rId19"/>
    <p:sldId id="290" r:id="rId20"/>
    <p:sldId id="287" r:id="rId21"/>
    <p:sldId id="305" r:id="rId22"/>
    <p:sldId id="319" r:id="rId23"/>
    <p:sldId id="314" r:id="rId24"/>
    <p:sldId id="304" r:id="rId25"/>
    <p:sldId id="306" r:id="rId26"/>
    <p:sldId id="307" r:id="rId27"/>
    <p:sldId id="297" r:id="rId28"/>
    <p:sldId id="303" r:id="rId29"/>
    <p:sldId id="316" r:id="rId30"/>
    <p:sldId id="318" r:id="rId31"/>
    <p:sldId id="317" r:id="rId32"/>
    <p:sldId id="298" r:id="rId33"/>
    <p:sldId id="302" r:id="rId34"/>
    <p:sldId id="300" r:id="rId35"/>
    <p:sldId id="291" r:id="rId36"/>
    <p:sldId id="283" r:id="rId37"/>
    <p:sldId id="286" r:id="rId38"/>
    <p:sldId id="312" r:id="rId39"/>
    <p:sldId id="308" r:id="rId40"/>
    <p:sldId id="309" r:id="rId41"/>
    <p:sldId id="310" r:id="rId42"/>
    <p:sldId id="311" r:id="rId43"/>
    <p:sldId id="262" r:id="rId4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nnifer Hanna - IDMP" initials="" lastIdx="1" clrIdx="0"/>
  <p:cmAuthor id="1" name="Jenny Chau - IDMP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0066FF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0" autoAdjust="0"/>
    <p:restoredTop sz="94660"/>
  </p:normalViewPr>
  <p:slideViewPr>
    <p:cSldViewPr>
      <p:cViewPr varScale="1">
        <p:scale>
          <a:sx n="85" d="100"/>
          <a:sy n="85" d="100"/>
        </p:scale>
        <p:origin x="1195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4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249172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4396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85674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25127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03049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69379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91898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06132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85792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70457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54654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6090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47238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42776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35520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09591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534475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280911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71478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88418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9125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20923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93254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75838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64275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47716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0" y="144780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0" y="2362200"/>
            <a:ext cx="9144000" cy="6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952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215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203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90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90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90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90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90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750" y="6001873"/>
            <a:ext cx="585899" cy="58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 descr="header-log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6600" y="6001866"/>
            <a:ext cx="784799" cy="58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188247"/>
            <a:ext cx="8229600" cy="6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 rot="5400000">
            <a:off x="2362199" y="152399"/>
            <a:ext cx="4419599" cy="777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01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169275" y="6338180"/>
            <a:ext cx="898499" cy="4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sldNum" idx="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 rot="5400000">
            <a:off x="4848149" y="2181149"/>
            <a:ext cx="5943599" cy="21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 rot="5400000">
            <a:off x="390449" y="66597"/>
            <a:ext cx="5943599" cy="642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01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169275" y="6338180"/>
            <a:ext cx="898499" cy="4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sldNum" idx="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6113060" y="6173787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553641" y="274637"/>
            <a:ext cx="8036700" cy="74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350183"/>
            <a:ext cx="81333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52400" algn="l" rtl="0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133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ans Symbols"/>
              <a:buChar char="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241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5694760" y="6173787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/>
          <p:nvPr/>
        </p:nvSpPr>
        <p:spPr>
          <a:xfrm>
            <a:off x="1160066" y="6506478"/>
            <a:ext cx="6796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97"/>
              </a:buClr>
              <a:buSzPct val="25000"/>
              <a:buFont typeface="Arial"/>
              <a:buNone/>
            </a:pPr>
            <a:r>
              <a:rPr lang="en-US" sz="1200" b="0" i="0" u="none" strike="noStrike" cap="none">
                <a:solidFill>
                  <a:srgbClr val="8F9397"/>
                </a:solidFill>
                <a:latin typeface="Arial"/>
                <a:ea typeface="Arial"/>
                <a:cs typeface="Arial"/>
                <a:sym typeface="Arial"/>
              </a:rPr>
              <a:t>SENSITIVE &amp; PRE-DECISIONAL NOT FOR EXTERNAL DISTRIBUTION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3261807" y="0"/>
            <a:ext cx="2702399" cy="3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180F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64180F"/>
                </a:solidFill>
                <a:latin typeface="Arial"/>
                <a:ea typeface="Arial"/>
                <a:cs typeface="Arial"/>
                <a:sym typeface="Arial"/>
              </a:rPr>
              <a:t>DRAFT for discussion only</a:t>
            </a:r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5638800"/>
            <a:ext cx="439200" cy="4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8600" y="5560219"/>
            <a:ext cx="864300" cy="6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sldNum" idx="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188247"/>
            <a:ext cx="8229600" cy="6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1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1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1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1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1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1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1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1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685800" y="1000166"/>
            <a:ext cx="7772400" cy="472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270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65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524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722312" y="2906709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188247"/>
            <a:ext cx="8229600" cy="6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371600" y="1219200"/>
            <a:ext cx="3695699" cy="50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5219700" y="1219200"/>
            <a:ext cx="3695699" cy="50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169275" y="6338180"/>
            <a:ext cx="898499" cy="4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 txBox="1">
            <a:spLocks noGrp="1"/>
          </p:cNvSpPr>
          <p:nvPr>
            <p:ph type="sldNum" idx="3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188247"/>
            <a:ext cx="8229600" cy="6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535111"/>
            <a:ext cx="4040099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57200" y="2174874"/>
            <a:ext cx="4040099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3"/>
          </p:nvPr>
        </p:nvSpPr>
        <p:spPr>
          <a:xfrm>
            <a:off x="4645025" y="1535111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4"/>
          </p:nvPr>
        </p:nvSpPr>
        <p:spPr>
          <a:xfrm>
            <a:off x="4645025" y="2174874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169275" y="6338180"/>
            <a:ext cx="898499" cy="4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39"/>
          <p:cNvSpPr txBox="1">
            <a:spLocks noGrp="1"/>
          </p:cNvSpPr>
          <p:nvPr>
            <p:ph type="sldNum" idx="5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188247"/>
            <a:ext cx="8229600" cy="6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169275" y="6338180"/>
            <a:ext cx="898499" cy="4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sldNum" idx="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169275" y="6338180"/>
            <a:ext cx="898499" cy="4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46"/>
          <p:cNvSpPr txBox="1">
            <a:spLocks noGrp="1"/>
          </p:cNvSpPr>
          <p:nvPr>
            <p:ph type="sldNum" idx="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7200" y="273048"/>
            <a:ext cx="3008399" cy="116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575050" y="273047"/>
            <a:ext cx="5111699" cy="585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99" cy="469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169275" y="6338180"/>
            <a:ext cx="898499" cy="4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3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pic" idx="2"/>
          </p:nvPr>
        </p:nvSpPr>
        <p:spPr>
          <a:xfrm>
            <a:off x="1792288" y="612774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169275" y="6338180"/>
            <a:ext cx="898499" cy="4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sldNum" idx="3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4000" cy="32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85800" y="1219200"/>
            <a:ext cx="7772400" cy="44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01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457200" y="188247"/>
            <a:ext cx="8229600" cy="6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9" name="Shape 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54100" y="5827060"/>
            <a:ext cx="585899" cy="58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 descr="header-logo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988050" y="5827050"/>
            <a:ext cx="784799" cy="58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3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colorcodes.com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rapidtables.com/web/color/RGB_Color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trategy.com/us/deskto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371600" y="1981200"/>
            <a:ext cx="6400799" cy="12002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561"/>
              </a:buClr>
              <a:buSzPct val="25000"/>
              <a:buFont typeface="Arial"/>
              <a:buNone/>
            </a:pPr>
            <a:r>
              <a:rPr lang="en-US" sz="3600" b="1" dirty="0" smtClean="0">
                <a:solidFill>
                  <a:srgbClr val="0E3561"/>
                </a:solidFill>
              </a:rPr>
              <a:t>Data Visualization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561"/>
              </a:buClr>
              <a:buSzPct val="25000"/>
              <a:buFont typeface="Arial"/>
              <a:buNone/>
            </a:pPr>
            <a:r>
              <a:rPr lang="en-US" sz="3600" b="1" dirty="0" smtClean="0">
                <a:solidFill>
                  <a:srgbClr val="0E3561"/>
                </a:solidFill>
              </a:rPr>
              <a:t>Best Practices</a:t>
            </a:r>
            <a:endParaRPr lang="en-US" sz="3600" b="1" dirty="0">
              <a:solidFill>
                <a:srgbClr val="0E3561"/>
              </a:solidFill>
            </a:endParaRPr>
          </a:p>
        </p:txBody>
      </p:sp>
      <p:sp>
        <p:nvSpPr>
          <p:cNvPr id="85" name="Shape 85"/>
          <p:cNvSpPr txBox="1"/>
          <p:nvPr/>
        </p:nvSpPr>
        <p:spPr>
          <a:xfrm>
            <a:off x="304800" y="2895600"/>
            <a:ext cx="8643899" cy="100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1" dirty="0" smtClean="0"/>
              <a:t>March 29, 2018</a:t>
            </a:r>
            <a:endParaRPr lang="en-US"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Data Comparison</a:t>
            </a:r>
            <a:b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dirty="0" smtClean="0">
                <a:solidFill>
                  <a:srgbClr val="00467F"/>
                </a:solidFill>
              </a:rPr>
              <a:t>Bar Charts</a:t>
            </a:r>
            <a:endParaRPr lang="en-US" sz="2000" b="1" i="0" u="none" strike="noStrike" cap="none" dirty="0">
              <a:solidFill>
                <a:srgbClr val="00467F"/>
              </a:solidFill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AutoShape 2" descr="Image result for scatter pl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scatter plo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scatter pl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scatter plot"/>
          <p:cNvSpPr>
            <a:spLocks noChangeAspect="1" noChangeArrowheads="1"/>
          </p:cNvSpPr>
          <p:nvPr/>
        </p:nvSpPr>
        <p:spPr bwMode="auto">
          <a:xfrm>
            <a:off x="-439863" y="-83037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839" y="1749690"/>
            <a:ext cx="2094919" cy="172692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-160463" y="1795614"/>
            <a:ext cx="5037263" cy="4786577"/>
            <a:chOff x="186055" y="1521240"/>
            <a:chExt cx="5287645" cy="4753500"/>
          </a:xfrm>
        </p:grpSpPr>
        <p:sp>
          <p:nvSpPr>
            <p:cNvPr id="26" name="TextBox 25"/>
            <p:cNvSpPr txBox="1"/>
            <p:nvPr/>
          </p:nvSpPr>
          <p:spPr>
            <a:xfrm>
              <a:off x="3111500" y="5394610"/>
              <a:ext cx="2362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smtClean="0"/>
                <a:t>Variable</a:t>
              </a:r>
              <a:endParaRPr lang="en-US" i="1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86055" y="1521240"/>
              <a:ext cx="4580724" cy="4753500"/>
              <a:chOff x="482600" y="2025498"/>
              <a:chExt cx="4098124" cy="411567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8900" y="2133600"/>
                <a:ext cx="3221824" cy="3079684"/>
              </a:xfrm>
              <a:prstGeom prst="rect">
                <a:avLst/>
              </a:prstGeom>
            </p:spPr>
          </p:pic>
          <p:cxnSp>
            <p:nvCxnSpPr>
              <p:cNvPr id="7" name="Straight Arrow Connector 6"/>
              <p:cNvCxnSpPr/>
              <p:nvPr/>
            </p:nvCxnSpPr>
            <p:spPr>
              <a:xfrm>
                <a:off x="1206500" y="5286507"/>
                <a:ext cx="32766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V="1">
                <a:off x="1206500" y="2054423"/>
                <a:ext cx="0" cy="32320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482600" y="2025498"/>
                <a:ext cx="2362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 smtClean="0"/>
                  <a:t>Value</a:t>
                </a:r>
                <a:endParaRPr lang="en-US" i="1" dirty="0"/>
              </a:p>
            </p:txBody>
          </p:sp>
          <p:sp>
            <p:nvSpPr>
              <p:cNvPr id="11" name="Left Brace 10"/>
              <p:cNvSpPr/>
              <p:nvPr/>
            </p:nvSpPr>
            <p:spPr>
              <a:xfrm rot="16200000">
                <a:off x="2206258" y="5175486"/>
                <a:ext cx="224155" cy="52187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236980" y="5617952"/>
                <a:ext cx="2362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 smtClean="0"/>
                  <a:t>Bin</a:t>
                </a:r>
              </a:p>
              <a:p>
                <a:pPr algn="ctr"/>
                <a:r>
                  <a:rPr lang="en-US" i="1" dirty="0" smtClean="0"/>
                  <a:t>e.g. Year</a:t>
                </a:r>
                <a:endParaRPr lang="en-US" i="1" dirty="0"/>
              </a:p>
            </p:txBody>
          </p:sp>
        </p:grpSp>
      </p:grpSp>
      <p:sp>
        <p:nvSpPr>
          <p:cNvPr id="28" name="TextBox 27"/>
          <p:cNvSpPr txBox="1"/>
          <p:nvPr/>
        </p:nvSpPr>
        <p:spPr>
          <a:xfrm>
            <a:off x="5486399" y="1712978"/>
            <a:ext cx="4082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Stacked Bar Chart</a:t>
            </a:r>
          </a:p>
          <a:p>
            <a:pPr algn="ctr"/>
            <a:r>
              <a:rPr lang="en-US" i="1" dirty="0"/>
              <a:t>Colored by Value </a:t>
            </a:r>
            <a:r>
              <a:rPr lang="en-US" i="1" dirty="0" smtClean="0"/>
              <a:t>Attributes</a:t>
            </a:r>
            <a:endParaRPr lang="en-US" i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4219401"/>
            <a:ext cx="1947599" cy="164673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545105" y="3912563"/>
            <a:ext cx="4082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Clustered Bar Chart</a:t>
            </a:r>
          </a:p>
          <a:p>
            <a:pPr algn="ctr"/>
            <a:r>
              <a:rPr lang="en-US" i="1" dirty="0"/>
              <a:t>Colored by Value </a:t>
            </a:r>
            <a:r>
              <a:rPr lang="en-US" i="1" dirty="0" smtClean="0"/>
              <a:t>Attributes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303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Data Trends</a:t>
            </a:r>
            <a:b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dirty="0" smtClean="0">
                <a:solidFill>
                  <a:srgbClr val="00467F"/>
                </a:solidFill>
              </a:rPr>
              <a:t>Line Charts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AutoShape 2" descr="Image result for scatter pl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scatter plo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scatter pl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scatter plot"/>
          <p:cNvSpPr>
            <a:spLocks noChangeAspect="1" noChangeArrowheads="1"/>
          </p:cNvSpPr>
          <p:nvPr/>
        </p:nvSpPr>
        <p:spPr bwMode="auto">
          <a:xfrm>
            <a:off x="-439863" y="-83037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794" name="Picture 2" descr="Image result for line ch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680881"/>
            <a:ext cx="6667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59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Relate Part to Whole</a:t>
            </a:r>
            <a:br>
              <a:rPr lang="en-US" sz="3000" b="1" i="0" u="none" strike="noStrike" cap="none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smtClean="0">
                <a:solidFill>
                  <a:srgbClr val="00467F"/>
                </a:solidFill>
              </a:rPr>
              <a:t>Pie Charts</a:t>
            </a:r>
            <a:endParaRPr lang="en-US" b="1" i="0" u="none" strike="noStrike" cap="none" dirty="0">
              <a:solidFill>
                <a:srgbClr val="00467F"/>
              </a:solidFill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AutoShape 2" descr="Image result for scatter pl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scatter plo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scatter pl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scatter plot"/>
          <p:cNvSpPr>
            <a:spLocks noChangeAspect="1" noChangeArrowheads="1"/>
          </p:cNvSpPr>
          <p:nvPr/>
        </p:nvSpPr>
        <p:spPr bwMode="auto">
          <a:xfrm>
            <a:off x="-439863" y="-83037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6868" name="Picture 4" descr="Image result for atmospheric gases pie ch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1103"/>
            <a:ext cx="4206537" cy="450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Image result for ranking ch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326" y="1331103"/>
            <a:ext cx="4481674" cy="454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76400" y="6018311"/>
            <a:ext cx="2164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explanations needed!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0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81000" y="336118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Maps</a:t>
            </a:r>
            <a:endParaRPr lang="en-US" b="1" i="0" u="none" strike="noStrike" cap="none" dirty="0">
              <a:solidFill>
                <a:srgbClr val="00467F"/>
              </a:solidFill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AutoShape 2" descr="Image result for scatter pl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scatter plo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scatter pl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scatter plot"/>
          <p:cNvSpPr>
            <a:spLocks noChangeAspect="1" noChangeArrowheads="1"/>
          </p:cNvSpPr>
          <p:nvPr/>
        </p:nvSpPr>
        <p:spPr bwMode="auto">
          <a:xfrm>
            <a:off x="-439863" y="-83037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5842" name="Picture 2" descr="Image result for map ch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" y="1676400"/>
            <a:ext cx="4572000" cy="350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747" y="2842780"/>
            <a:ext cx="4512253" cy="29484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19200" y="5274866"/>
            <a:ext cx="1905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Heat Map</a:t>
            </a:r>
          </a:p>
          <a:p>
            <a:pPr algn="ctr"/>
            <a:r>
              <a:rPr lang="en-US" sz="1200" i="1" dirty="0" smtClean="0"/>
              <a:t>State borders polygons </a:t>
            </a:r>
          </a:p>
          <a:p>
            <a:pPr algn="ctr"/>
            <a:r>
              <a:rPr lang="en-US" sz="1200" i="1" dirty="0" smtClean="0"/>
              <a:t>Color density proportional to value </a:t>
            </a:r>
            <a:endParaRPr lang="en-US" sz="12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5943600" y="2133600"/>
            <a:ext cx="19132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Bubble Markers</a:t>
            </a:r>
          </a:p>
          <a:p>
            <a:pPr algn="ctr"/>
            <a:r>
              <a:rPr lang="en-US" sz="1200" i="1" dirty="0" smtClean="0"/>
              <a:t>Pinpointed to coordinates</a:t>
            </a:r>
          </a:p>
          <a:p>
            <a:pPr algn="ctr"/>
            <a:r>
              <a:rPr lang="en-US" sz="1200" i="1" dirty="0" smtClean="0"/>
              <a:t>Size and density proportional to values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50038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Ranking Charts</a:t>
            </a:r>
            <a:endParaRPr lang="en-US" b="1" i="0" u="none" strike="noStrike" cap="none" dirty="0">
              <a:solidFill>
                <a:srgbClr val="00467F"/>
              </a:solidFill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AutoShape 2" descr="Image result for scatter pl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scatter plo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scatter pl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scatter plot"/>
          <p:cNvSpPr>
            <a:spLocks noChangeAspect="1" noChangeArrowheads="1"/>
          </p:cNvSpPr>
          <p:nvPr/>
        </p:nvSpPr>
        <p:spPr bwMode="auto">
          <a:xfrm>
            <a:off x="-439863" y="-83037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918" name="Picture 6" descr="Image result for ranking ch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53897"/>
            <a:ext cx="6896100" cy="372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41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Radar Charts</a:t>
            </a:r>
            <a:endParaRPr lang="en-US" b="1" i="0" u="none" strike="noStrike" cap="none" dirty="0">
              <a:solidFill>
                <a:srgbClr val="00467F"/>
              </a:solidFill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AutoShape 2" descr="Image result for scatter pl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scatter plo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scatter pl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scatter plot"/>
          <p:cNvSpPr>
            <a:spLocks noChangeAspect="1" noChangeArrowheads="1"/>
          </p:cNvSpPr>
          <p:nvPr/>
        </p:nvSpPr>
        <p:spPr bwMode="auto">
          <a:xfrm>
            <a:off x="-439863" y="-83037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916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95" y="2667040"/>
            <a:ext cx="4086225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38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590800"/>
            <a:ext cx="3429000" cy="309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91972" y="1494814"/>
            <a:ext cx="19132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Antenna Diagram</a:t>
            </a:r>
          </a:p>
          <a:p>
            <a:pPr algn="ctr"/>
            <a:r>
              <a:rPr lang="en-US" sz="1200" i="1" dirty="0" smtClean="0"/>
              <a:t>Attenuation  </a:t>
            </a:r>
          </a:p>
          <a:p>
            <a:pPr algn="ctr"/>
            <a:r>
              <a:rPr lang="en-US" sz="1200" i="1" dirty="0" smtClean="0"/>
              <a:t>Vs. Direction</a:t>
            </a:r>
            <a:endParaRPr lang="en-US" sz="11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5943600" y="1546150"/>
            <a:ext cx="19132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Spider Diagram</a:t>
            </a:r>
          </a:p>
          <a:p>
            <a:pPr algn="ctr"/>
            <a:r>
              <a:rPr lang="en-US" sz="1200" i="1" dirty="0" smtClean="0"/>
              <a:t>Quick way to assess on multiple parameters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41472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Sankey Diagram</a:t>
            </a:r>
            <a:endParaRPr lang="en-US" b="1" i="0" u="none" strike="noStrike" cap="none" dirty="0">
              <a:solidFill>
                <a:srgbClr val="00467F"/>
              </a:solidFill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AutoShape 2" descr="Image result for scatter pl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scatter plo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scatter pl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scatter plot"/>
          <p:cNvSpPr>
            <a:spLocks noChangeAspect="1" noChangeArrowheads="1"/>
          </p:cNvSpPr>
          <p:nvPr/>
        </p:nvSpPr>
        <p:spPr bwMode="auto">
          <a:xfrm>
            <a:off x="-439863" y="-83037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71880" y="1309801"/>
            <a:ext cx="1913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Steam Engine  Diagram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99031" y="1307781"/>
            <a:ext cx="1913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Migration Between UK Countries</a:t>
            </a:r>
            <a:endParaRPr lang="en-US" sz="1100" i="1" dirty="0"/>
          </a:p>
        </p:txBody>
      </p:sp>
      <p:pic>
        <p:nvPicPr>
          <p:cNvPr id="39940" name="Picture 4" descr="Image result for sankey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943145"/>
            <a:ext cx="3843366" cy="243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2277918"/>
            <a:ext cx="3887934" cy="23802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4953000"/>
            <a:ext cx="3448050" cy="159713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99031" y="5417174"/>
            <a:ext cx="1688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Remember Charles </a:t>
            </a:r>
            <a:r>
              <a:rPr lang="en-US" i="1" dirty="0" err="1" smtClean="0"/>
              <a:t>Minard</a:t>
            </a:r>
            <a:r>
              <a:rPr lang="en-US" i="1" dirty="0" smtClean="0"/>
              <a:t>?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317065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candlestick ch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209800"/>
            <a:ext cx="2514600" cy="291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candlestick ch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9800"/>
            <a:ext cx="482836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0"/>
          <p:cNvSpPr txBox="1">
            <a:spLocks/>
          </p:cNvSpPr>
          <p:nvPr/>
        </p:nvSpPr>
        <p:spPr>
          <a:xfrm>
            <a:off x="533400" y="2286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dirty="0" smtClean="0">
                <a:solidFill>
                  <a:srgbClr val="00467F"/>
                </a:solidFill>
              </a:rPr>
              <a:t>Special: Candlestick Diagram</a:t>
            </a:r>
          </a:p>
          <a:p>
            <a:pPr algn="ctr"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1" dirty="0" smtClean="0">
                <a:solidFill>
                  <a:srgbClr val="00467F"/>
                </a:solidFill>
              </a:rPr>
              <a:t>(Shows Statistics: Range 1, Range 2, Gradient)</a:t>
            </a:r>
            <a:endParaRPr lang="en-US" sz="2000" b="1" dirty="0">
              <a:solidFill>
                <a:srgbClr val="0046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483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0"/>
          <p:cNvSpPr txBox="1">
            <a:spLocks/>
          </p:cNvSpPr>
          <p:nvPr/>
        </p:nvSpPr>
        <p:spPr>
          <a:xfrm>
            <a:off x="533400" y="2286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dirty="0" smtClean="0">
                <a:solidFill>
                  <a:srgbClr val="00467F"/>
                </a:solidFill>
              </a:rPr>
              <a:t>Special: Bullet Chart</a:t>
            </a:r>
          </a:p>
          <a:p>
            <a:r>
              <a:rPr lang="en-US" sz="2000" b="1" dirty="0">
                <a:solidFill>
                  <a:srgbClr val="00467F"/>
                </a:solidFill>
              </a:rPr>
              <a:t>Compares current value to </a:t>
            </a:r>
            <a:r>
              <a:rPr lang="en-US" sz="2000" b="1" dirty="0" smtClean="0">
                <a:solidFill>
                  <a:srgbClr val="00467F"/>
                </a:solidFill>
              </a:rPr>
              <a:t>target</a:t>
            </a:r>
            <a:r>
              <a:rPr lang="en-US" sz="2000" b="1" dirty="0">
                <a:solidFill>
                  <a:srgbClr val="00467F"/>
                </a:solidFill>
              </a:rPr>
              <a:t>, previous, and objective</a:t>
            </a:r>
            <a:endParaRPr lang="en-US" sz="2000" dirty="0"/>
          </a:p>
          <a:p>
            <a:pPr algn="ctr">
              <a:buClr>
                <a:srgbClr val="000000"/>
              </a:buClr>
              <a:buSzPct val="25000"/>
              <a:buFont typeface="Arial"/>
              <a:buNone/>
            </a:pPr>
            <a:endParaRPr lang="en-US" sz="3000" b="1" dirty="0" smtClean="0">
              <a:solidFill>
                <a:srgbClr val="00467F"/>
              </a:solidFill>
            </a:endParaRPr>
          </a:p>
        </p:txBody>
      </p:sp>
      <p:pic>
        <p:nvPicPr>
          <p:cNvPr id="6150" name="Picture 6" descr="https://alesandrab.files.wordpress.com/2013/02/bullet_graphs_simpl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5420387"/>
            <a:ext cx="1876425" cy="70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76600" y="5105393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44467" y="509680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20065" y="612489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55610" y="6132209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cxnSp>
        <p:nvCxnSpPr>
          <p:cNvPr id="8" name="Straight Arrow Connector 7"/>
          <p:cNvCxnSpPr>
            <a:stCxn id="12" idx="0"/>
          </p:cNvCxnSpPr>
          <p:nvPr/>
        </p:nvCxnSpPr>
        <p:spPr>
          <a:xfrm flipV="1">
            <a:off x="3610557" y="5666193"/>
            <a:ext cx="390491" cy="45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624563" y="5645207"/>
            <a:ext cx="411117" cy="45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776963" y="5797607"/>
            <a:ext cx="411117" cy="45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929363" y="5950007"/>
            <a:ext cx="411117" cy="45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https://alesandrab.files.wordpress.com/2013/02/bullet-char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07366"/>
            <a:ext cx="3585095" cy="218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alesandrab.files.wordpress.com/2013/02/horizontal_bullet_graph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64472"/>
            <a:ext cx="4466698" cy="229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5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engineering diagram dashboa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14400"/>
            <a:ext cx="6970758" cy="497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90"/>
          <p:cNvSpPr txBox="1">
            <a:spLocks/>
          </p:cNvSpPr>
          <p:nvPr/>
        </p:nvSpPr>
        <p:spPr>
          <a:xfrm>
            <a:off x="304800" y="1524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dirty="0" smtClean="0">
                <a:solidFill>
                  <a:srgbClr val="00467F"/>
                </a:solidFill>
              </a:rPr>
              <a:t>Building Air Temperature</a:t>
            </a:r>
            <a:endParaRPr lang="en-US" b="1" dirty="0">
              <a:solidFill>
                <a:srgbClr val="0046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88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Course Outline</a:t>
            </a:r>
            <a:endParaRPr lang="en-US" sz="3000" b="1" i="0" u="none" strike="noStrike" cap="none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2286000" y="2438400"/>
            <a:ext cx="6372150" cy="365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800" b="1" dirty="0" smtClean="0">
                <a:solidFill>
                  <a:schemeClr val="dk1"/>
                </a:solidFill>
              </a:rPr>
              <a:t>Why visualize</a:t>
            </a: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800" b="1" dirty="0" smtClean="0">
                <a:solidFill>
                  <a:schemeClr val="dk1"/>
                </a:solidFill>
              </a:rPr>
              <a:t>Good practice guidelines</a:t>
            </a: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visualizations</a:t>
            </a: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Composition rules</a:t>
            </a: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Interactivity</a:t>
            </a:r>
          </a:p>
          <a:p>
            <a:pPr marL="1143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Composition Rules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028700" y="1279773"/>
            <a:ext cx="3771900" cy="24349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The visualization shall please the eye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People spend more time with something they like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People are more forgiving for what they like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The eye likes</a:t>
            </a:r>
          </a:p>
          <a:p>
            <a:pPr marL="857250" lvl="1" indent="-34290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</a:pPr>
            <a:r>
              <a:rPr lang="en-US" sz="1600" b="1" dirty="0" smtClean="0">
                <a:solidFill>
                  <a:schemeClr val="dk1"/>
                </a:solidFill>
              </a:rPr>
              <a:t>Symmetries, balance</a:t>
            </a:r>
            <a:endParaRPr lang="en-US" sz="1600" b="1" dirty="0">
              <a:solidFill>
                <a:schemeClr val="dk1"/>
              </a:solidFill>
            </a:endParaRPr>
          </a:p>
          <a:p>
            <a:pPr marL="857250" lvl="1" indent="-34290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</a:pPr>
            <a:r>
              <a:rPr lang="en-US" sz="1600" b="1" dirty="0" smtClean="0">
                <a:solidFill>
                  <a:schemeClr val="dk1"/>
                </a:solidFill>
              </a:rPr>
              <a:t>Golden ratio </a:t>
            </a:r>
            <a:r>
              <a:rPr lang="en-US" sz="1600" b="1" dirty="0" smtClean="0">
                <a:solidFill>
                  <a:schemeClr val="dk1"/>
                </a:solidFill>
              </a:rPr>
              <a:t>(Phi = 1.618…)</a:t>
            </a:r>
            <a:endParaRPr lang="en-US" sz="1600" b="1" dirty="0" smtClean="0">
              <a:solidFill>
                <a:schemeClr val="dk1"/>
              </a:solidFill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Image result for golden rat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219574"/>
            <a:ext cx="3429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447800"/>
            <a:ext cx="3029363" cy="467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0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0"/>
          <p:cNvSpPr txBox="1">
            <a:spLocks noGrp="1"/>
          </p:cNvSpPr>
          <p:nvPr>
            <p:ph type="title"/>
          </p:nvPr>
        </p:nvSpPr>
        <p:spPr>
          <a:xfrm>
            <a:off x="381000" y="354175"/>
            <a:ext cx="710565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Golden Ratio (Fibonacci) Spiral</a:t>
            </a:r>
            <a:r>
              <a:rPr lang="en-US" sz="3000" b="1" dirty="0">
                <a:solidFill>
                  <a:srgbClr val="00467F"/>
                </a:solidFill>
              </a:rPr>
              <a:t/>
            </a:r>
            <a:br>
              <a:rPr lang="en-US" sz="3000" b="1" dirty="0">
                <a:solidFill>
                  <a:srgbClr val="00467F"/>
                </a:solidFill>
              </a:rPr>
            </a:br>
            <a:r>
              <a:rPr lang="en-US" sz="3000" b="1" dirty="0" smtClean="0">
                <a:solidFill>
                  <a:srgbClr val="00467F"/>
                </a:solidFill>
              </a:rPr>
              <a:t>(1,2,3,5,8,13,21…)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2057400"/>
            <a:ext cx="6800850" cy="4533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121989"/>
            <a:ext cx="2468879" cy="15001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33399" y="1633116"/>
            <a:ext cx="3211445" cy="24054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75048" y="4853284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Phi =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217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olidFill>
                  <a:schemeClr val="bg2"/>
                </a:solidFill>
              </a:rPr>
              <a:t>Golden Ratio in Nature</a:t>
            </a:r>
            <a:endParaRPr lang="en-US" sz="3200" b="1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50987"/>
            <a:ext cx="3505200" cy="467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542022"/>
            <a:ext cx="3343275" cy="3009900"/>
          </a:xfrm>
          <a:prstGeom prst="rect">
            <a:avLst/>
          </a:prstGeom>
        </p:spPr>
      </p:pic>
      <p:pic>
        <p:nvPicPr>
          <p:cNvPr id="2050" name="Picture 2" descr="Image result for golden ratio human bod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583298"/>
            <a:ext cx="2892425" cy="151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750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olidFill>
                  <a:schemeClr val="bg2"/>
                </a:solidFill>
              </a:rPr>
              <a:t>Brain Wave Frequencies</a:t>
            </a:r>
            <a:endParaRPr lang="en-US" sz="3200" b="1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089793"/>
            <a:ext cx="5191125" cy="3390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62200" y="6324391"/>
            <a:ext cx="45929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http://www.i-sis.org.uk/Golden_Music_of_the_Brain.php</a:t>
            </a:r>
          </a:p>
        </p:txBody>
      </p:sp>
      <p:sp>
        <p:nvSpPr>
          <p:cNvPr id="5" name="Oval 4"/>
          <p:cNvSpPr/>
          <p:nvPr/>
        </p:nvSpPr>
        <p:spPr>
          <a:xfrm>
            <a:off x="4419600" y="2546993"/>
            <a:ext cx="762000" cy="3276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47800" y="5835955"/>
            <a:ext cx="5636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1,2,3,5,8  - Fibonacci Sequence =&gt; Golden Ratio = n/(n-1) = 1.618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0600" y="1106987"/>
            <a:ext cx="7391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The classical frequency bands of the EEG can indeed be described as a geometric series with a ratio between </a:t>
            </a:r>
            <a:r>
              <a:rPr lang="en-US" b="1" dirty="0" smtClean="0">
                <a:solidFill>
                  <a:schemeClr val="bg2"/>
                </a:solidFill>
              </a:rPr>
              <a:t>neighboring </a:t>
            </a:r>
            <a:r>
              <a:rPr lang="en-US" b="1" dirty="0">
                <a:solidFill>
                  <a:schemeClr val="bg2"/>
                </a:solidFill>
              </a:rPr>
              <a:t>frequencies approximating F = 1.618</a:t>
            </a:r>
          </a:p>
        </p:txBody>
      </p:sp>
    </p:spTree>
    <p:extLst>
      <p:ext uri="{BB962C8B-B14F-4D97-AF65-F5344CB8AC3E}">
        <p14:creationId xmlns:p14="http://schemas.microsoft.com/office/powerpoint/2010/main" val="336626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0"/>
          <p:cNvSpPr txBox="1">
            <a:spLocks noGrp="1"/>
          </p:cNvSpPr>
          <p:nvPr>
            <p:ph type="title"/>
          </p:nvPr>
        </p:nvSpPr>
        <p:spPr>
          <a:xfrm>
            <a:off x="-870133" y="614362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Phi Grid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0600" y="1447800"/>
            <a:ext cx="7010400" cy="45744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042" y="619123"/>
            <a:ext cx="3260967" cy="181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13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24000"/>
            <a:ext cx="2286000" cy="4219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53340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Rule of Thirds</a:t>
            </a:r>
            <a:b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 b="1" dirty="0" smtClean="0">
                <a:solidFill>
                  <a:srgbClr val="00467F"/>
                </a:solidFill>
              </a:rPr>
              <a:t>Phi Grid for “Dummies”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4000"/>
            <a:ext cx="7879815" cy="4219575"/>
          </a:xfrm>
          <a:prstGeom prst="rect">
            <a:avLst/>
          </a:prstGeom>
        </p:spPr>
      </p:pic>
      <p:pic>
        <p:nvPicPr>
          <p:cNvPr id="2050" name="Picture 2" descr="http://profspevack.com/gdprinciples1/wp-content/uploads/2016/09/rule-thirds-goldensec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19099"/>
            <a:ext cx="2579077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66800" y="6027003"/>
            <a:ext cx="6909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When quick action is needed – like when making a photo - use “Rule of Thirds”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27821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interactive dashboard examp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33340"/>
            <a:ext cx="7151308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90"/>
          <p:cNvSpPr txBox="1">
            <a:spLocks/>
          </p:cNvSpPr>
          <p:nvPr/>
        </p:nvSpPr>
        <p:spPr>
          <a:xfrm>
            <a:off x="457200" y="122227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dirty="0" smtClean="0">
                <a:solidFill>
                  <a:srgbClr val="00467F"/>
                </a:solidFill>
              </a:rPr>
              <a:t>Dashboard Composition Example</a:t>
            </a:r>
            <a:endParaRPr lang="en-US" sz="3000" b="1" dirty="0">
              <a:solidFill>
                <a:srgbClr val="00467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1219200" y="1219200"/>
            <a:ext cx="0" cy="450532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838200" y="3924301"/>
            <a:ext cx="0" cy="180022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85800" y="1233340"/>
            <a:ext cx="137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5800" y="5739057"/>
            <a:ext cx="137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5800" y="3924301"/>
            <a:ext cx="137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00200" y="869230"/>
            <a:ext cx="0" cy="699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751508" y="883370"/>
            <a:ext cx="0" cy="699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105400" y="1028701"/>
            <a:ext cx="0" cy="699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600200" y="1028701"/>
            <a:ext cx="3505200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5118754" y="1028701"/>
            <a:ext cx="3632753" cy="2965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2323" y="3139275"/>
            <a:ext cx="849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Golden </a:t>
            </a:r>
          </a:p>
          <a:p>
            <a:pPr algn="ctr"/>
            <a:r>
              <a:rPr lang="en-US" b="1" dirty="0" smtClean="0">
                <a:solidFill>
                  <a:schemeClr val="bg2"/>
                </a:solidFill>
              </a:rPr>
              <a:t>Ratio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83378" y="3401081"/>
            <a:ext cx="870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Central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Balance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6172200" y="5388695"/>
            <a:ext cx="0" cy="699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600199" y="5281761"/>
            <a:ext cx="0" cy="699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51507" y="5295901"/>
            <a:ext cx="0" cy="699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613554" y="5995841"/>
            <a:ext cx="4558646" cy="171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572000" y="6191529"/>
            <a:ext cx="1908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Golden Ratio</a:t>
            </a:r>
            <a:endParaRPr lang="en-US" b="1" dirty="0">
              <a:solidFill>
                <a:schemeClr val="bg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6202297" y="5995448"/>
            <a:ext cx="254371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370908" y="734655"/>
            <a:ext cx="1750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Vertical Symmetry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33" name="Arc 32"/>
          <p:cNvSpPr/>
          <p:nvPr/>
        </p:nvSpPr>
        <p:spPr>
          <a:xfrm>
            <a:off x="4896222" y="3141080"/>
            <a:ext cx="996005" cy="1063338"/>
          </a:xfrm>
          <a:prstGeom prst="arc">
            <a:avLst>
              <a:gd name="adj1" fmla="val 18000995"/>
              <a:gd name="adj2" fmla="val 3806092"/>
            </a:avLst>
          </a:prstGeom>
          <a:ln w="5715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/>
          <p:cNvSpPr/>
          <p:nvPr/>
        </p:nvSpPr>
        <p:spPr>
          <a:xfrm flipH="1">
            <a:off x="4419600" y="3141080"/>
            <a:ext cx="996005" cy="1063338"/>
          </a:xfrm>
          <a:prstGeom prst="arc">
            <a:avLst>
              <a:gd name="adj1" fmla="val 18000995"/>
              <a:gd name="adj2" fmla="val 3806092"/>
            </a:avLst>
          </a:prstGeom>
          <a:ln w="5715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61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Colors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676400" y="1600200"/>
            <a:ext cx="6172200" cy="3352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/>
              <a:t>“…the </a:t>
            </a:r>
            <a:r>
              <a:rPr lang="en-US" sz="1800" b="1" dirty="0"/>
              <a:t>first principle in bringing color to information: </a:t>
            </a:r>
            <a:r>
              <a:rPr lang="en-US" sz="1800" b="1" dirty="0" smtClean="0"/>
              <a:t>above </a:t>
            </a:r>
            <a:r>
              <a:rPr lang="en-US" sz="1800" b="1" dirty="0"/>
              <a:t>all, do no harm.”</a:t>
            </a:r>
            <a:r>
              <a:rPr lang="en-US" sz="1800" dirty="0"/>
              <a:t> </a:t>
            </a:r>
            <a:endParaRPr lang="en-US" sz="1800" dirty="0" smtClean="0"/>
          </a:p>
          <a:p>
            <a:pPr marL="11430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None/>
            </a:pPr>
            <a:r>
              <a:rPr lang="en-US" sz="1800" dirty="0" smtClean="0"/>
              <a:t>     </a:t>
            </a:r>
            <a:r>
              <a:rPr lang="en-US" dirty="0" smtClean="0"/>
              <a:t>(</a:t>
            </a:r>
            <a:r>
              <a:rPr lang="en-US" dirty="0"/>
              <a:t>Envisioning Information, Edward </a:t>
            </a:r>
            <a:r>
              <a:rPr lang="en-US" dirty="0" err="1"/>
              <a:t>Tufte</a:t>
            </a:r>
            <a:r>
              <a:rPr lang="en-US" dirty="0"/>
              <a:t>, </a:t>
            </a:r>
            <a:endParaRPr lang="en-US" dirty="0" smtClean="0"/>
          </a:p>
          <a:p>
            <a:pPr marL="11430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None/>
            </a:pPr>
            <a:r>
              <a:rPr lang="en-US" dirty="0"/>
              <a:t> </a:t>
            </a:r>
            <a:r>
              <a:rPr lang="en-US" dirty="0" smtClean="0"/>
              <a:t>     Graphics   Press</a:t>
            </a:r>
            <a:r>
              <a:rPr lang="en-US" dirty="0"/>
              <a:t>, 1990) </a:t>
            </a:r>
            <a:endParaRPr lang="en-US" sz="1800" dirty="0" smtClean="0"/>
          </a:p>
          <a:p>
            <a:pPr marL="400050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/>
              <a:t>Poor choice of colors will obscure, muddle, confuse or irritate</a:t>
            </a:r>
          </a:p>
          <a:p>
            <a:pPr marL="402336" indent="-28346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u="none" strike="noStrike" cap="none" dirty="0" smtClean="0">
                <a:solidFill>
                  <a:schemeClr val="tx1"/>
                </a:solidFill>
                <a:sym typeface="Arial"/>
              </a:rPr>
              <a:t>If possible, use color palettes provided by visualization tool</a:t>
            </a:r>
          </a:p>
          <a:p>
            <a:pPr marL="402336" indent="-28346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tx1"/>
                </a:solidFill>
              </a:rPr>
              <a:t>If not, create customer-matching palettes </a:t>
            </a:r>
          </a:p>
          <a:p>
            <a:pPr marL="802386" lvl="1" indent="-28346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600" b="1" dirty="0" smtClean="0">
                <a:solidFill>
                  <a:schemeClr val="tx1"/>
                </a:solidFill>
              </a:rPr>
              <a:t>Use customer logos or webpages</a:t>
            </a:r>
          </a:p>
          <a:p>
            <a:pPr marL="802386" lvl="1" indent="-28346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600" b="1" dirty="0" smtClean="0">
                <a:solidFill>
                  <a:schemeClr val="tx1"/>
                </a:solidFill>
              </a:rPr>
              <a:t>Extract color codes</a:t>
            </a:r>
          </a:p>
          <a:p>
            <a:pPr marL="802386" lvl="1" indent="-28346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600" b="1" dirty="0" smtClean="0">
                <a:solidFill>
                  <a:schemeClr val="tx1"/>
                </a:solidFill>
              </a:rPr>
              <a:t>Use online tools</a:t>
            </a:r>
            <a:endParaRPr lang="en-US" sz="1600" dirty="0">
              <a:solidFill>
                <a:schemeClr val="tx1"/>
              </a:solidFill>
            </a:endParaRPr>
          </a:p>
          <a:p>
            <a:pPr marL="402336" indent="-28346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endParaRPr lang="en-US" sz="1800" b="1" u="none" strike="noStrike" cap="none" dirty="0" smtClean="0">
              <a:solidFill>
                <a:srgbClr val="00206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363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dirty="0" smtClean="0">
                <a:solidFill>
                  <a:schemeClr val="bg2"/>
                </a:solidFill>
              </a:rPr>
              <a:t>Color Theory</a:t>
            </a:r>
            <a:endParaRPr lang="en-US" sz="3600" b="1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276600"/>
            <a:ext cx="5177118" cy="2514600"/>
          </a:xfrm>
          <a:prstGeom prst="rect">
            <a:avLst/>
          </a:prstGeom>
        </p:spPr>
      </p:pic>
      <p:sp>
        <p:nvSpPr>
          <p:cNvPr id="6" name="Shape 91"/>
          <p:cNvSpPr txBox="1">
            <a:spLocks/>
          </p:cNvSpPr>
          <p:nvPr/>
        </p:nvSpPr>
        <p:spPr>
          <a:xfrm>
            <a:off x="1121313" y="1905000"/>
            <a:ext cx="6901373" cy="1600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dk1"/>
                </a:solidFill>
              </a:rPr>
              <a:t>First color circle was developed by Isaac Newton in 1666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dk1"/>
                </a:solidFill>
              </a:rPr>
              <a:t>Analogues colors are adjacent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dk1"/>
                </a:solidFill>
              </a:rPr>
              <a:t>Complementary colors are </a:t>
            </a:r>
            <a:r>
              <a:rPr lang="en-US" sz="1600" b="1" dirty="0" smtClean="0">
                <a:solidFill>
                  <a:schemeClr val="dk1"/>
                </a:solidFill>
              </a:rPr>
              <a:t>opposite</a:t>
            </a:r>
            <a:endParaRPr lang="en-US" sz="1600" b="1" dirty="0" smtClean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356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olidFill>
                  <a:schemeClr val="bg2"/>
                </a:solidFill>
              </a:rPr>
              <a:t>Essential Color Terminology</a:t>
            </a:r>
            <a:endParaRPr lang="en-US" sz="3200" b="1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644" y="1676400"/>
            <a:ext cx="5561586" cy="1447800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276600"/>
            <a:ext cx="4514850" cy="343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187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Why Visualize?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333500" y="1707529"/>
            <a:ext cx="6477000" cy="3962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>
                <a:solidFill>
                  <a:schemeClr val="dk1"/>
                </a:solidFill>
              </a:rPr>
              <a:t>Data visualization </a:t>
            </a:r>
            <a:r>
              <a:rPr lang="en-US" sz="1800" b="1" dirty="0" smtClean="0">
                <a:solidFill>
                  <a:schemeClr val="dk1"/>
                </a:solidFill>
              </a:rPr>
              <a:t>shifts </a:t>
            </a:r>
            <a:r>
              <a:rPr lang="en-US" sz="1800" b="1" dirty="0">
                <a:solidFill>
                  <a:schemeClr val="dk1"/>
                </a:solidFill>
              </a:rPr>
              <a:t>the balance </a:t>
            </a:r>
            <a:r>
              <a:rPr lang="en-US" sz="1800" b="1" dirty="0" smtClean="0">
                <a:solidFill>
                  <a:schemeClr val="dk1"/>
                </a:solidFill>
              </a:rPr>
              <a:t>from cognition </a:t>
            </a:r>
            <a:r>
              <a:rPr lang="en-US" sz="1800" b="1" dirty="0">
                <a:solidFill>
                  <a:schemeClr val="dk1"/>
                </a:solidFill>
              </a:rPr>
              <a:t>(thinking</a:t>
            </a:r>
            <a:r>
              <a:rPr lang="en-US" sz="1800" b="1" dirty="0" smtClean="0">
                <a:solidFill>
                  <a:schemeClr val="dk1"/>
                </a:solidFill>
              </a:rPr>
              <a:t>) to </a:t>
            </a:r>
            <a:r>
              <a:rPr lang="en-US" sz="1800" b="1" dirty="0">
                <a:solidFill>
                  <a:schemeClr val="dk1"/>
                </a:solidFill>
              </a:rPr>
              <a:t>perception </a:t>
            </a:r>
            <a:r>
              <a:rPr lang="en-US" sz="1800" b="1" dirty="0" smtClean="0">
                <a:solidFill>
                  <a:schemeClr val="dk1"/>
                </a:solidFill>
              </a:rPr>
              <a:t>(seeing) 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Seeing is </a:t>
            </a:r>
            <a:r>
              <a:rPr lang="en-US" sz="1800" b="1" dirty="0">
                <a:solidFill>
                  <a:schemeClr val="dk1"/>
                </a:solidFill>
              </a:rPr>
              <a:t>handled by the visual cortex located in the rear of the brain, is extremely fast and </a:t>
            </a:r>
            <a:r>
              <a:rPr lang="en-US" sz="1800" b="1" dirty="0" smtClean="0">
                <a:solidFill>
                  <a:schemeClr val="dk1"/>
                </a:solidFill>
              </a:rPr>
              <a:t>efficient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We </a:t>
            </a:r>
            <a:r>
              <a:rPr lang="en-US" sz="1800" b="1" dirty="0">
                <a:solidFill>
                  <a:schemeClr val="dk1"/>
                </a:solidFill>
              </a:rPr>
              <a:t>see immediately, with little </a:t>
            </a:r>
            <a:r>
              <a:rPr lang="en-US" sz="1800" b="1" dirty="0" smtClean="0">
                <a:solidFill>
                  <a:schemeClr val="dk1"/>
                </a:solidFill>
              </a:rPr>
              <a:t>effort 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Thinking is </a:t>
            </a:r>
            <a:r>
              <a:rPr lang="en-US" sz="1800" b="1" dirty="0">
                <a:solidFill>
                  <a:schemeClr val="dk1"/>
                </a:solidFill>
              </a:rPr>
              <a:t>handled primarily by the cerebral cortex in the front of the brain, is much slower and </a:t>
            </a:r>
            <a:r>
              <a:rPr lang="en-US" sz="1800" b="1" dirty="0" smtClean="0">
                <a:solidFill>
                  <a:schemeClr val="dk1"/>
                </a:solidFill>
              </a:rPr>
              <a:t>requires bigger effort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u="none" strike="noStrike" cap="none" dirty="0" smtClean="0">
                <a:solidFill>
                  <a:schemeClr val="dk1"/>
                </a:solidFill>
                <a:sym typeface="Arial"/>
              </a:rPr>
              <a:t>Images are processed faster than audio or text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rgbClr val="002060"/>
                </a:solidFill>
              </a:rPr>
              <a:t>Our brains have powerful image processing which works unconsciously </a:t>
            </a:r>
            <a:endParaRPr lang="en-US" sz="1800" b="1" u="none" strike="noStrike" cap="none" dirty="0" smtClean="0">
              <a:solidFill>
                <a:srgbClr val="002060"/>
              </a:solidFill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890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olidFill>
                  <a:schemeClr val="bg2"/>
                </a:solidFill>
              </a:rPr>
              <a:t>Why Printers and Monitors </a:t>
            </a:r>
            <a:br>
              <a:rPr lang="en-US" sz="3200" b="1" dirty="0" smtClean="0">
                <a:solidFill>
                  <a:schemeClr val="bg2"/>
                </a:solidFill>
              </a:rPr>
            </a:br>
            <a:r>
              <a:rPr lang="en-US" sz="3200" b="1" dirty="0" smtClean="0">
                <a:solidFill>
                  <a:schemeClr val="bg2"/>
                </a:solidFill>
              </a:rPr>
              <a:t>Use Different Primary Colors?</a:t>
            </a:r>
            <a:endParaRPr lang="en-US" sz="3200" b="1" dirty="0">
              <a:solidFill>
                <a:schemeClr val="bg2"/>
              </a:solidFill>
            </a:endParaRPr>
          </a:p>
        </p:txBody>
      </p:sp>
      <p:sp>
        <p:nvSpPr>
          <p:cNvPr id="4" name="Shape 91"/>
          <p:cNvSpPr txBox="1">
            <a:spLocks/>
          </p:cNvSpPr>
          <p:nvPr/>
        </p:nvSpPr>
        <p:spPr>
          <a:xfrm>
            <a:off x="983086" y="1371600"/>
            <a:ext cx="6901373" cy="1600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You can get (almost) any color from either RGB or RYB (or other primary set) </a:t>
            </a:r>
          </a:p>
          <a:p>
            <a:pPr marL="114300" lvl="3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050" b="1" dirty="0" smtClean="0">
                <a:solidFill>
                  <a:schemeClr val="dk1"/>
                </a:solidFill>
              </a:rPr>
              <a:t>Note: magenta, yellow, cyan cannot make black, hence there is black cartridge in printers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You can mix colors by adding or subtracting (light)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When you paint, you subtract light by adding another paint (reduce the amount of light going through – light is “subtracted”)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Subtractive color wheel gives black when all colors are added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Additive color wheel gives white when all colors are added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dk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99" y="4419600"/>
            <a:ext cx="19050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849" y="4419600"/>
            <a:ext cx="1905000" cy="190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419600"/>
            <a:ext cx="1905000" cy="1905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11349" y="3756102"/>
            <a:ext cx="171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Color wheel </a:t>
            </a:r>
          </a:p>
          <a:p>
            <a:pPr algn="ctr"/>
            <a:r>
              <a:rPr lang="en-US" b="1" dirty="0" smtClean="0">
                <a:solidFill>
                  <a:schemeClr val="bg2"/>
                </a:solidFill>
              </a:rPr>
              <a:t>for painting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6576" y="3756102"/>
            <a:ext cx="171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Color wheel </a:t>
            </a:r>
          </a:p>
          <a:p>
            <a:pPr algn="ctr"/>
            <a:r>
              <a:rPr lang="en-US" b="1" dirty="0" smtClean="0">
                <a:solidFill>
                  <a:schemeClr val="bg2"/>
                </a:solidFill>
              </a:rPr>
              <a:t>for printing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3600" y="3756102"/>
            <a:ext cx="171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Color wheel </a:t>
            </a:r>
          </a:p>
          <a:p>
            <a:pPr algn="ctr"/>
            <a:r>
              <a:rPr lang="en-US" b="1" dirty="0" smtClean="0">
                <a:solidFill>
                  <a:schemeClr val="bg2"/>
                </a:solidFill>
              </a:rPr>
              <a:t>for projecting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66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olidFill>
                  <a:schemeClr val="bg2"/>
                </a:solidFill>
              </a:rPr>
              <a:t>Color Codes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667000"/>
            <a:ext cx="6858000" cy="3429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47800" y="2209800"/>
            <a:ext cx="2584371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3F3844"/>
                </a:solidFill>
                <a:latin typeface="proxima-nova-soft"/>
              </a:rPr>
              <a:t>#</a:t>
            </a:r>
            <a:r>
              <a:rPr lang="en-US" b="1" dirty="0">
                <a:solidFill>
                  <a:srgbClr val="FF0000"/>
                </a:solidFill>
                <a:latin typeface="proxima-nova-soft"/>
              </a:rPr>
              <a:t>XX</a:t>
            </a:r>
            <a:r>
              <a:rPr lang="en-US" b="1" dirty="0">
                <a:solidFill>
                  <a:srgbClr val="00FF00"/>
                </a:solidFill>
                <a:latin typeface="proxima-nova-soft"/>
              </a:rPr>
              <a:t>XX</a:t>
            </a:r>
            <a:r>
              <a:rPr lang="en-US" b="1" dirty="0">
                <a:solidFill>
                  <a:srgbClr val="0000FF"/>
                </a:solidFill>
                <a:latin typeface="proxima-nova-soft"/>
              </a:rPr>
              <a:t>XX</a:t>
            </a:r>
            <a:endParaRPr lang="en-US" b="1" dirty="0">
              <a:solidFill>
                <a:srgbClr val="3F3844"/>
              </a:solidFill>
              <a:latin typeface="proxima-nova-sof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7799" y="1490807"/>
            <a:ext cx="258437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3F3844"/>
                </a:solidFill>
                <a:latin typeface="proxima-nova-soft"/>
              </a:rPr>
              <a:t>#FFFFFF</a:t>
            </a:r>
          </a:p>
        </p:txBody>
      </p:sp>
      <p:sp>
        <p:nvSpPr>
          <p:cNvPr id="7" name="Rectangle 6"/>
          <p:cNvSpPr/>
          <p:nvPr/>
        </p:nvSpPr>
        <p:spPr>
          <a:xfrm>
            <a:off x="1447800" y="1877861"/>
            <a:ext cx="2584371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proxima-nova-soft"/>
              </a:rPr>
              <a:t>#000000</a:t>
            </a:r>
          </a:p>
        </p:txBody>
      </p:sp>
      <p:sp>
        <p:nvSpPr>
          <p:cNvPr id="8" name="Rectangle 7"/>
          <p:cNvSpPr/>
          <p:nvPr/>
        </p:nvSpPr>
        <p:spPr>
          <a:xfrm>
            <a:off x="1447798" y="1184420"/>
            <a:ext cx="2584371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3F3844"/>
                </a:solidFill>
                <a:latin typeface="proxima-nova-soft"/>
              </a:rPr>
              <a:t>Hex Color Codes - Websites</a:t>
            </a:r>
            <a:endParaRPr lang="en-US" b="1" dirty="0">
              <a:solidFill>
                <a:srgbClr val="3F3844"/>
              </a:solidFill>
              <a:latin typeface="proxima-nova-sof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72758" y="6257314"/>
            <a:ext cx="4998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hlinkClick r:id="rId3"/>
              </a:rPr>
              <a:t>https://htmlcolorcodes.com</a:t>
            </a:r>
            <a:r>
              <a:rPr lang="en-US" b="1" dirty="0" smtClean="0">
                <a:solidFill>
                  <a:schemeClr val="bg2"/>
                </a:solidFill>
                <a:hlinkClick r:id="rId3"/>
              </a:rPr>
              <a:t>/</a:t>
            </a:r>
            <a:endParaRPr lang="en-US" b="1" dirty="0" smtClean="0">
              <a:solidFill>
                <a:schemeClr val="bg2"/>
              </a:solidFill>
            </a:endParaRPr>
          </a:p>
          <a:p>
            <a:pPr algn="ctr"/>
            <a:r>
              <a:rPr lang="en-US" b="1" dirty="0">
                <a:solidFill>
                  <a:schemeClr val="bg2"/>
                </a:solidFill>
                <a:hlinkClick r:id="rId4"/>
              </a:rPr>
              <a:t>https://</a:t>
            </a:r>
            <a:r>
              <a:rPr lang="en-US" b="1" dirty="0" smtClean="0">
                <a:solidFill>
                  <a:schemeClr val="bg2"/>
                </a:solidFill>
                <a:hlinkClick r:id="rId4"/>
              </a:rPr>
              <a:t>www.rapidtables.com/web/color/RGB_Color.html</a:t>
            </a:r>
            <a:r>
              <a:rPr lang="en-US" b="1" dirty="0" smtClean="0">
                <a:solidFill>
                  <a:schemeClr val="bg2"/>
                </a:solidFill>
              </a:rPr>
              <a:t> 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53000" y="1490806"/>
            <a:ext cx="258437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3F3844"/>
                </a:solidFill>
                <a:latin typeface="proxima-nova-soft"/>
              </a:rPr>
              <a:t>255,255,255</a:t>
            </a:r>
            <a:endParaRPr lang="en-US" b="1" dirty="0">
              <a:solidFill>
                <a:srgbClr val="3F3844"/>
              </a:solidFill>
              <a:latin typeface="proxima-nova-sof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53000" y="1806008"/>
            <a:ext cx="2584371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FFFF"/>
                </a:solidFill>
                <a:latin typeface="proxima-nova-soft"/>
              </a:rPr>
              <a:t>0,0,0,</a:t>
            </a:r>
            <a:endParaRPr lang="en-US" b="1" dirty="0">
              <a:solidFill>
                <a:srgbClr val="FFFFFF"/>
              </a:solidFill>
              <a:latin typeface="proxima-nova-sof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58576" y="2115255"/>
            <a:ext cx="2584371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proxima-nova-soft"/>
              </a:rPr>
              <a:t>XXX,</a:t>
            </a:r>
            <a:r>
              <a:rPr lang="en-US" b="1" dirty="0" smtClean="0">
                <a:solidFill>
                  <a:srgbClr val="00FF00"/>
                </a:solidFill>
                <a:latin typeface="proxima-nova-soft"/>
              </a:rPr>
              <a:t>XXX,</a:t>
            </a:r>
            <a:r>
              <a:rPr lang="en-US" b="1" dirty="0" smtClean="0">
                <a:solidFill>
                  <a:srgbClr val="0000FF"/>
                </a:solidFill>
                <a:latin typeface="proxima-nova-soft"/>
              </a:rPr>
              <a:t>XXX</a:t>
            </a:r>
            <a:endParaRPr lang="en-US" b="1" dirty="0">
              <a:solidFill>
                <a:srgbClr val="3F3844"/>
              </a:solidFill>
              <a:latin typeface="proxima-nova-sof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52999" y="1173619"/>
            <a:ext cx="2584371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3F3844"/>
                </a:solidFill>
                <a:latin typeface="proxima-nova-soft"/>
              </a:rPr>
              <a:t>RGB Color Codes - Screens</a:t>
            </a:r>
            <a:endParaRPr lang="en-US" b="1" dirty="0">
              <a:solidFill>
                <a:srgbClr val="3F3844"/>
              </a:solidFill>
              <a:latin typeface="proxima-nova-soft"/>
            </a:endParaRPr>
          </a:p>
        </p:txBody>
      </p:sp>
    </p:spTree>
    <p:extLst>
      <p:ext uri="{BB962C8B-B14F-4D97-AF65-F5344CB8AC3E}">
        <p14:creationId xmlns:p14="http://schemas.microsoft.com/office/powerpoint/2010/main" val="3774065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Contrast Colors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295400" y="1143000"/>
            <a:ext cx="6477000" cy="3962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02336" indent="-28346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u="none" strike="noStrike" cap="none" dirty="0" smtClean="0">
                <a:solidFill>
                  <a:schemeClr val="tx1"/>
                </a:solidFill>
                <a:sym typeface="Arial"/>
              </a:rPr>
              <a:t>Contrast colors draw attention</a:t>
            </a:r>
          </a:p>
          <a:p>
            <a:pPr marL="402336" indent="-28346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dirty="0" smtClean="0">
                <a:solidFill>
                  <a:schemeClr val="tx1"/>
                </a:solidFill>
              </a:rPr>
              <a:t>Make things distinct </a:t>
            </a:r>
          </a:p>
          <a:p>
            <a:pPr marL="402336" indent="-28346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dirty="0" smtClean="0">
                <a:solidFill>
                  <a:schemeClr val="tx1"/>
                </a:solidFill>
              </a:rPr>
              <a:t>Use color wheels to pick complementary  contrast color</a:t>
            </a:r>
            <a:endParaRPr lang="en-US" b="1" dirty="0">
              <a:solidFill>
                <a:schemeClr val="tx1"/>
              </a:solidFill>
            </a:endParaRPr>
          </a:p>
          <a:p>
            <a:pPr marL="402336" indent="-28346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endParaRPr lang="en-US" b="1" u="none" strike="noStrike" cap="none" dirty="0" smtClean="0">
              <a:solidFill>
                <a:srgbClr val="002060"/>
              </a:solidFill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Image result for contrast col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67233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969" y="2514600"/>
            <a:ext cx="5105400" cy="301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72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Analogous Colors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333500" y="1143000"/>
            <a:ext cx="6477000" cy="3962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02336" indent="-28346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dirty="0" smtClean="0">
                <a:solidFill>
                  <a:schemeClr val="tx1"/>
                </a:solidFill>
              </a:rPr>
              <a:t>Analogous colors suggest grouping</a:t>
            </a:r>
          </a:p>
          <a:p>
            <a:pPr marL="402336" indent="-28346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dirty="0" smtClean="0">
                <a:solidFill>
                  <a:schemeClr val="tx1"/>
                </a:solidFill>
              </a:rPr>
              <a:t>Use them to show gradual changes  </a:t>
            </a:r>
            <a:endParaRPr lang="en-US" b="1" dirty="0">
              <a:solidFill>
                <a:schemeClr val="tx1"/>
              </a:solidFill>
            </a:endParaRPr>
          </a:p>
          <a:p>
            <a:pPr marL="402336" indent="-28346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endParaRPr lang="en-US" b="1" u="none" strike="noStrike" cap="none" dirty="0" smtClean="0">
              <a:solidFill>
                <a:srgbClr val="002060"/>
              </a:solidFill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 descr="Image result for analogous col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2215299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data gradual col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209799"/>
            <a:ext cx="4744401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04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dirty="0" smtClean="0">
                <a:solidFill>
                  <a:srgbClr val="00467F"/>
                </a:solidFill>
              </a:rPr>
              <a:t>Match Customer Colors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893778" y="1066800"/>
            <a:ext cx="7335822" cy="3352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02336" indent="-28346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u="none" strike="noStrike" cap="none" dirty="0" smtClean="0">
                <a:solidFill>
                  <a:schemeClr val="tx1"/>
                </a:solidFill>
                <a:sym typeface="Arial"/>
              </a:rPr>
              <a:t>Use online tools to create customer-matching palettes</a:t>
            </a:r>
          </a:p>
          <a:p>
            <a:pPr marL="118872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None/>
            </a:pPr>
            <a:r>
              <a:rPr lang="en-US" dirty="0" smtClean="0">
                <a:solidFill>
                  <a:schemeClr val="tx1"/>
                </a:solidFill>
              </a:rPr>
              <a:t>     e.g.: https</a:t>
            </a:r>
            <a:r>
              <a:rPr lang="en-US" dirty="0">
                <a:solidFill>
                  <a:schemeClr val="tx1"/>
                </a:solidFill>
              </a:rPr>
              <a:t>://www.impalette.com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164" y="1905000"/>
            <a:ext cx="6769049" cy="432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6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Interactivity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914400" y="1257299"/>
            <a:ext cx="7587173" cy="13144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endParaRPr lang="en-US" sz="2000" b="1" dirty="0" smtClean="0">
              <a:solidFill>
                <a:schemeClr val="dk1"/>
              </a:solidFill>
            </a:endParaRP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2000" b="1" dirty="0" smtClean="0">
                <a:solidFill>
                  <a:schemeClr val="dk1"/>
                </a:solidFill>
              </a:rPr>
              <a:t>Interactivity improves usability when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Intuitive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Forgiving (e.g., can get back to where you where)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2000" b="1" dirty="0" smtClean="0">
                <a:solidFill>
                  <a:schemeClr val="dk1"/>
                </a:solidFill>
              </a:rPr>
              <a:t>Most common interactivity features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Sort</a:t>
            </a:r>
          </a:p>
          <a:p>
            <a:pPr marL="1257300" lvl="2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600" b="1" dirty="0" smtClean="0">
                <a:solidFill>
                  <a:schemeClr val="dk1"/>
                </a:solidFill>
              </a:rPr>
              <a:t>E.g.: descending, ascending, alphabetically, top 10, etc. 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Filter</a:t>
            </a:r>
          </a:p>
          <a:p>
            <a:pPr marL="1257300" lvl="2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600" b="1" dirty="0" smtClean="0">
                <a:solidFill>
                  <a:schemeClr val="dk1"/>
                </a:solidFill>
              </a:rPr>
              <a:t>Exclude variables based on a parameter</a:t>
            </a:r>
            <a:endParaRPr lang="en-US" sz="1600" b="1" dirty="0">
              <a:solidFill>
                <a:schemeClr val="dk1"/>
              </a:solidFill>
            </a:endParaRP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Drill down</a:t>
            </a:r>
          </a:p>
          <a:p>
            <a:pPr marL="1257300" lvl="2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600" b="1" dirty="0" smtClean="0">
                <a:solidFill>
                  <a:schemeClr val="dk1"/>
                </a:solidFill>
              </a:rPr>
              <a:t>Path values from one visualization to another</a:t>
            </a:r>
          </a:p>
          <a:p>
            <a:pPr marL="1257300" lvl="2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600" b="1" dirty="0" smtClean="0">
                <a:solidFill>
                  <a:schemeClr val="dk1"/>
                </a:solidFill>
              </a:rPr>
              <a:t>Works best with established hierarchies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155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3200400"/>
            <a:ext cx="3967741" cy="2154825"/>
          </a:xfrm>
          <a:prstGeom prst="rect">
            <a:avLst/>
          </a:prstGeom>
        </p:spPr>
      </p:pic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Edward </a:t>
            </a:r>
            <a:r>
              <a:rPr lang="en-US" sz="3000" b="1" i="0" u="none" strike="noStrike" cap="none" dirty="0" err="1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Tufte’s</a:t>
            </a:r>
            <a:r>
              <a:rPr lang="en-US" sz="3000" dirty="0" smtClean="0">
                <a:solidFill>
                  <a:srgbClr val="00467F"/>
                </a:solidFill>
              </a:rPr>
              <a:t> Principles </a:t>
            </a:r>
            <a:br>
              <a:rPr lang="en-US" sz="3000" dirty="0" smtClean="0">
                <a:solidFill>
                  <a:srgbClr val="00467F"/>
                </a:solidFill>
              </a:rPr>
            </a:br>
            <a:r>
              <a:rPr lang="en-US" sz="3000" dirty="0" smtClean="0">
                <a:solidFill>
                  <a:srgbClr val="00467F"/>
                </a:solidFill>
              </a:rPr>
              <a:t>of Graphical Excellence*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948373" y="1428749"/>
            <a:ext cx="6477000" cy="2133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dirty="0" smtClean="0">
                <a:solidFill>
                  <a:schemeClr val="dk1"/>
                </a:solidFill>
              </a:rPr>
              <a:t>Complex ideas c</a:t>
            </a:r>
            <a:r>
              <a:rPr lang="en-US" b="1" u="none" strike="noStrike" cap="none" dirty="0" smtClean="0">
                <a:solidFill>
                  <a:schemeClr val="dk1"/>
                </a:solidFill>
                <a:sym typeface="Arial"/>
              </a:rPr>
              <a:t>ommunicated with 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dirty="0" smtClean="0">
                <a:solidFill>
                  <a:schemeClr val="dk1"/>
                </a:solidFill>
              </a:rPr>
              <a:t>Clarity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u="none" strike="noStrike" cap="none" dirty="0" smtClean="0">
                <a:solidFill>
                  <a:schemeClr val="dk1"/>
                </a:solidFill>
                <a:sym typeface="Arial"/>
              </a:rPr>
              <a:t>Precision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dirty="0" smtClean="0">
                <a:solidFill>
                  <a:schemeClr val="dk1"/>
                </a:solidFill>
              </a:rPr>
              <a:t>Efficiency</a:t>
            </a:r>
          </a:p>
          <a:p>
            <a:pPr marL="400050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dirty="0" smtClean="0">
                <a:solidFill>
                  <a:schemeClr val="dk1"/>
                </a:solidFill>
              </a:rPr>
              <a:t> Greatest number of ideas in shortest time </a:t>
            </a:r>
          </a:p>
          <a:p>
            <a:pPr marL="11430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None/>
            </a:pP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-US" b="1" dirty="0" smtClean="0">
                <a:solidFill>
                  <a:schemeClr val="dk1"/>
                </a:solidFill>
              </a:rPr>
              <a:t>     with least ink in the smallest space</a:t>
            </a:r>
            <a:endParaRPr lang="en-US" b="1" u="none" strike="noStrike" cap="none" dirty="0" smtClean="0">
              <a:solidFill>
                <a:schemeClr val="dk1"/>
              </a:solidFill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81200" y="5867400"/>
            <a:ext cx="5011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*Edward </a:t>
            </a:r>
            <a:r>
              <a:rPr lang="en-US" dirty="0" err="1" smtClean="0"/>
              <a:t>Tufte</a:t>
            </a:r>
            <a:r>
              <a:rPr lang="en-US" dirty="0" smtClean="0"/>
              <a:t>, The Visual Display of Quantitative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36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Edward </a:t>
            </a:r>
            <a:r>
              <a:rPr lang="en-US" sz="3000" b="1" i="0" u="none" strike="noStrike" cap="none" dirty="0" err="1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Tufte’s</a:t>
            </a:r>
            <a:r>
              <a:rPr lang="en-US" sz="3000" dirty="0" smtClean="0">
                <a:solidFill>
                  <a:srgbClr val="00467F"/>
                </a:solidFill>
              </a:rPr>
              <a:t> Visualization Guidelines*</a:t>
            </a: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333500" y="1371600"/>
            <a:ext cx="6477000" cy="403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dirty="0" smtClean="0">
                <a:solidFill>
                  <a:schemeClr val="dk1"/>
                </a:solidFill>
              </a:rPr>
              <a:t>Show the data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u="none" strike="noStrike" cap="none" dirty="0" smtClean="0">
                <a:solidFill>
                  <a:schemeClr val="dk1"/>
                </a:solidFill>
                <a:sym typeface="Arial"/>
              </a:rPr>
              <a:t>Induce the viewer to think ove</a:t>
            </a:r>
            <a:r>
              <a:rPr lang="en-US" b="1" dirty="0" smtClean="0">
                <a:solidFill>
                  <a:schemeClr val="dk1"/>
                </a:solidFill>
              </a:rPr>
              <a:t>r</a:t>
            </a:r>
            <a:r>
              <a:rPr lang="en-US" b="1" u="none" strike="noStrike" cap="none" dirty="0" smtClean="0">
                <a:solidFill>
                  <a:schemeClr val="dk1"/>
                </a:solidFill>
                <a:sym typeface="Arial"/>
              </a:rPr>
              <a:t> the substance, not graphic design, technology, etc.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dirty="0" smtClean="0">
                <a:solidFill>
                  <a:schemeClr val="dk1"/>
                </a:solidFill>
              </a:rPr>
              <a:t>Do not distort what the data have to say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u="none" strike="noStrike" cap="none" dirty="0" smtClean="0">
                <a:solidFill>
                  <a:schemeClr val="dk1"/>
                </a:solidFill>
                <a:sym typeface="Arial"/>
              </a:rPr>
              <a:t>Present many numbers in small space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dirty="0" smtClean="0">
                <a:solidFill>
                  <a:schemeClr val="dk1"/>
                </a:solidFill>
              </a:rPr>
              <a:t>Make large data sets coherent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u="none" strike="noStrike" cap="none" dirty="0" smtClean="0">
                <a:solidFill>
                  <a:schemeClr val="dk1"/>
                </a:solidFill>
                <a:sym typeface="Arial"/>
              </a:rPr>
              <a:t>Encourage the eye to compare different pieces of data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dirty="0" smtClean="0">
                <a:solidFill>
                  <a:schemeClr val="dk1"/>
                </a:solidFill>
              </a:rPr>
              <a:t>Reveal the data at several layers of detail, from broad to fine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u="none" strike="noStrike" cap="none" dirty="0" smtClean="0">
                <a:solidFill>
                  <a:schemeClr val="dk1"/>
                </a:solidFill>
                <a:sym typeface="Arial"/>
              </a:rPr>
              <a:t>Serve a clear purpose: description, explorations, tabulation, or decoration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dirty="0" smtClean="0">
                <a:solidFill>
                  <a:schemeClr val="dk1"/>
                </a:solidFill>
              </a:rPr>
              <a:t>Be closely integrated with statistical and verbal descriptions of a data set</a:t>
            </a:r>
            <a:endParaRPr lang="en-US" b="1" u="none" strike="noStrike" cap="none" dirty="0" smtClean="0">
              <a:solidFill>
                <a:schemeClr val="dk1"/>
              </a:solidFill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81200" y="5867400"/>
            <a:ext cx="5011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*Edward </a:t>
            </a:r>
            <a:r>
              <a:rPr lang="en-US" dirty="0" err="1" smtClean="0"/>
              <a:t>Tufte</a:t>
            </a:r>
            <a:r>
              <a:rPr lang="en-US" dirty="0" smtClean="0"/>
              <a:t>, The Visual Display of Quantitative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9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MicroStrategy Examples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828800" y="2383572"/>
            <a:ext cx="6477000" cy="403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u="none" strike="noStrike" cap="none" dirty="0" smtClean="0">
                <a:solidFill>
                  <a:schemeClr val="dk1"/>
                </a:solidFill>
                <a:sym typeface="Arial"/>
              </a:rPr>
              <a:t>MicroStrategy Desktop is free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Create data extracts in R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Add data to MSTR desktop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Create dashboards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Save, and export as PDF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  <a:hlinkClick r:id="rId3"/>
              </a:rPr>
              <a:t>https</a:t>
            </a:r>
            <a:r>
              <a:rPr lang="en-US" sz="1800" b="1" dirty="0">
                <a:solidFill>
                  <a:schemeClr val="dk1"/>
                </a:solidFill>
                <a:hlinkClick r:id="rId3"/>
              </a:rPr>
              <a:t>://</a:t>
            </a:r>
            <a:r>
              <a:rPr lang="en-US" sz="1800" b="1" dirty="0" smtClean="0">
                <a:solidFill>
                  <a:schemeClr val="dk1"/>
                </a:solidFill>
                <a:hlinkClick r:id="rId3"/>
              </a:rPr>
              <a:t>www.microstrategy.com/us/desktop</a:t>
            </a:r>
            <a:endParaRPr lang="en-US" sz="1800" b="1" dirty="0">
              <a:solidFill>
                <a:schemeClr val="dk1"/>
              </a:solidFill>
            </a:endParaRP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endParaRPr lang="en-US" sz="1800" b="1" u="none" strike="noStrike" cap="none" dirty="0" smtClean="0">
              <a:solidFill>
                <a:schemeClr val="dk1"/>
              </a:solidFill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491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-3717"/>
            <a:ext cx="7380659" cy="584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69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81074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Gestalt Principles of Grouping</a:t>
            </a:r>
            <a:r>
              <a:rPr lang="en-US" sz="3000" dirty="0">
                <a:solidFill>
                  <a:srgbClr val="00467F"/>
                </a:solidFill>
              </a:rPr>
              <a:t/>
            </a:r>
            <a:br>
              <a:rPr lang="en-US" sz="3000" dirty="0">
                <a:solidFill>
                  <a:srgbClr val="00467F"/>
                </a:solidFill>
              </a:rPr>
            </a:br>
            <a:r>
              <a:rPr lang="en-US" sz="1400" dirty="0" smtClean="0">
                <a:solidFill>
                  <a:srgbClr val="00467F"/>
                </a:solidFill>
              </a:rPr>
              <a:t>- </a:t>
            </a:r>
            <a:r>
              <a:rPr lang="en-US" sz="1400" dirty="0">
                <a:solidFill>
                  <a:srgbClr val="00467F"/>
                </a:solidFill>
              </a:rPr>
              <a:t>a philosophy of mind developed by the Berlin </a:t>
            </a:r>
            <a:r>
              <a:rPr lang="en-US" sz="1400" dirty="0" smtClean="0">
                <a:solidFill>
                  <a:srgbClr val="00467F"/>
                </a:solidFill>
              </a:rPr>
              <a:t>School </a:t>
            </a:r>
            <a:br>
              <a:rPr lang="en-US" sz="1400" dirty="0" smtClean="0">
                <a:solidFill>
                  <a:srgbClr val="00467F"/>
                </a:solidFill>
              </a:rPr>
            </a:br>
            <a:r>
              <a:rPr lang="en-US" sz="1400" dirty="0" smtClean="0">
                <a:solidFill>
                  <a:srgbClr val="00467F"/>
                </a:solidFill>
              </a:rPr>
              <a:t>of </a:t>
            </a:r>
            <a:r>
              <a:rPr lang="en-US" sz="1400" dirty="0">
                <a:solidFill>
                  <a:srgbClr val="00467F"/>
                </a:solidFill>
              </a:rPr>
              <a:t>experimental </a:t>
            </a:r>
            <a:r>
              <a:rPr lang="en-US" sz="1400" dirty="0" smtClean="0">
                <a:solidFill>
                  <a:srgbClr val="00467F"/>
                </a:solidFill>
              </a:rPr>
              <a:t>psychology, </a:t>
            </a:r>
            <a:r>
              <a:rPr lang="en-US" sz="1400" dirty="0">
                <a:solidFill>
                  <a:srgbClr val="00467F"/>
                </a:solidFill>
              </a:rPr>
              <a:t>“Gestalt” is German for shape, form</a:t>
            </a:r>
            <a:br>
              <a:rPr lang="en-US" sz="1400" dirty="0">
                <a:solidFill>
                  <a:srgbClr val="00467F"/>
                </a:solidFill>
              </a:rPr>
            </a:b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333500" y="1549369"/>
            <a:ext cx="6477000" cy="22707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400" b="1" dirty="0" smtClean="0">
                <a:solidFill>
                  <a:schemeClr val="dk1"/>
                </a:solidFill>
              </a:rPr>
              <a:t>Proximity: close together objects are perceived as a group</a:t>
            </a:r>
            <a:endParaRPr lang="en-US" sz="1100" b="1" dirty="0" smtClean="0">
              <a:solidFill>
                <a:schemeClr val="dk1"/>
              </a:solidFill>
            </a:endParaRP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400" b="1" u="none" strike="noStrike" cap="none" dirty="0" smtClean="0">
                <a:solidFill>
                  <a:schemeClr val="dk1"/>
                </a:solidFill>
                <a:sym typeface="Arial"/>
              </a:rPr>
              <a:t>Similarity: object with same attributes (color, size) are perceived as a group</a:t>
            </a:r>
            <a:endParaRPr lang="en-US" sz="1100" b="1" u="none" strike="noStrike" cap="none" dirty="0" smtClean="0">
              <a:solidFill>
                <a:schemeClr val="dk1"/>
              </a:solidFill>
              <a:sym typeface="Arial"/>
            </a:endParaRP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400" b="1" dirty="0" smtClean="0">
                <a:solidFill>
                  <a:schemeClr val="dk1"/>
                </a:solidFill>
              </a:rPr>
              <a:t>Enclosure: objects within a boundary are perceived as a group</a:t>
            </a:r>
            <a:endParaRPr lang="en-US" sz="1100" b="1" dirty="0" smtClean="0">
              <a:solidFill>
                <a:schemeClr val="dk1"/>
              </a:solidFill>
            </a:endParaRP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400" b="1" u="none" strike="noStrike" cap="none" dirty="0" smtClean="0">
                <a:solidFill>
                  <a:schemeClr val="dk1"/>
                </a:solidFill>
                <a:sym typeface="Arial"/>
              </a:rPr>
              <a:t>Closure: open structures are perceived as closed if there is a way to interpret as such</a:t>
            </a:r>
            <a:endParaRPr lang="en-US" sz="1100" b="1" u="none" strike="noStrike" cap="none" dirty="0" smtClean="0">
              <a:solidFill>
                <a:schemeClr val="dk1"/>
              </a:solidFill>
              <a:sym typeface="Arial"/>
            </a:endParaRP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400" b="1" dirty="0" smtClean="0">
                <a:solidFill>
                  <a:schemeClr val="dk1"/>
                </a:solidFill>
              </a:rPr>
              <a:t>Continuity: aligned objects are perceived as a group</a:t>
            </a:r>
            <a:endParaRPr lang="en-US" sz="1100" b="1" dirty="0" smtClean="0">
              <a:solidFill>
                <a:schemeClr val="dk1"/>
              </a:solidFill>
            </a:endParaRP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400" b="1" u="none" strike="noStrike" cap="none" dirty="0" smtClean="0">
                <a:solidFill>
                  <a:schemeClr val="dk1"/>
                </a:solidFill>
                <a:sym typeface="Arial"/>
              </a:rPr>
              <a:t>Connection: connected objects are perceived as a group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941235"/>
            <a:ext cx="5943600" cy="276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5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"/>
            <a:ext cx="8153400" cy="539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08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-13010"/>
            <a:ext cx="8610600" cy="569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771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00"/>
            <a:ext cx="8236703" cy="544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93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1000166"/>
            <a:ext cx="7772400" cy="472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9250" marR="0" lvl="0" indent="-349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B7D7"/>
              </a:buClr>
              <a:buSzPct val="25000"/>
              <a:buFont typeface="Arial"/>
              <a:buNone/>
            </a:pPr>
            <a:endParaRPr sz="6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9250" marR="0" lvl="0" indent="-349250" algn="ctr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ct val="25000"/>
              <a:buFont typeface="Arial"/>
              <a:buNone/>
            </a:pPr>
            <a:r>
              <a:rPr lang="en-US" sz="6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81074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Exploit Ability of the Human Brain </a:t>
            </a:r>
            <a:b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to Infer </a:t>
            </a:r>
            <a:r>
              <a:rPr lang="en-US" sz="3000" dirty="0" smtClean="0">
                <a:solidFill>
                  <a:srgbClr val="00467F"/>
                </a:solidFill>
              </a:rPr>
              <a:t>Simplest Solution </a:t>
            </a:r>
            <a:br>
              <a:rPr lang="en-US" sz="3000" dirty="0" smtClean="0">
                <a:solidFill>
                  <a:srgbClr val="00467F"/>
                </a:solidFill>
              </a:rPr>
            </a:br>
            <a:r>
              <a:rPr lang="en-US" sz="3000" dirty="0" smtClean="0">
                <a:solidFill>
                  <a:srgbClr val="00467F"/>
                </a:solidFill>
              </a:rPr>
              <a:t>for Incomplete Visual Information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" y="2986136"/>
            <a:ext cx="3661410" cy="2362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2819400"/>
            <a:ext cx="2607068" cy="239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4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dirty="0" smtClean="0">
                <a:solidFill>
                  <a:srgbClr val="00467F"/>
                </a:solidFill>
              </a:rPr>
              <a:t>Classic Visualization</a:t>
            </a:r>
            <a:br>
              <a:rPr lang="en-US" sz="3000" dirty="0" smtClean="0">
                <a:solidFill>
                  <a:srgbClr val="00467F"/>
                </a:solidFill>
              </a:rPr>
            </a:br>
            <a:r>
              <a:rPr lang="en-US" sz="2000" dirty="0" smtClean="0">
                <a:solidFill>
                  <a:srgbClr val="00467F"/>
                </a:solidFill>
              </a:rPr>
              <a:t>Charles </a:t>
            </a:r>
            <a:r>
              <a:rPr lang="en-US" sz="2000" dirty="0" err="1" smtClean="0">
                <a:solidFill>
                  <a:srgbClr val="00467F"/>
                </a:solidFill>
              </a:rPr>
              <a:t>Minard</a:t>
            </a:r>
            <a:r>
              <a:rPr lang="en-US" sz="2000" dirty="0" smtClean="0">
                <a:solidFill>
                  <a:srgbClr val="00467F"/>
                </a:solidFill>
              </a:rPr>
              <a:t>: Napoleon’s Russian Campaign of 1812</a:t>
            </a:r>
            <a:endParaRPr lang="en-US" sz="2000" b="1" i="0" u="none" strike="noStrike" cap="none" dirty="0">
              <a:solidFill>
                <a:srgbClr val="00467F"/>
              </a:solidFill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46" name="Picture 2" descr="http://www.masswerk.at/minard/images/minard-obscur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61" y="1440456"/>
            <a:ext cx="8831639" cy="420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38400" y="5802868"/>
            <a:ext cx="48077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width of the lines corresponds to the number of troops</a:t>
            </a:r>
          </a:p>
          <a:p>
            <a:r>
              <a:rPr lang="en-US" dirty="0" smtClean="0"/>
              <a:t>The beige color is for the direction to Moscow</a:t>
            </a:r>
          </a:p>
          <a:p>
            <a:r>
              <a:rPr lang="en-US" dirty="0" smtClean="0"/>
              <a:t>The grey color is for the 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79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Edward </a:t>
            </a:r>
            <a:r>
              <a:rPr lang="en-US" sz="3000" b="1" i="0" u="none" strike="noStrike" cap="none" dirty="0" err="1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Tufte’s</a:t>
            </a: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 Visualization Goals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2547427" y="2133600"/>
            <a:ext cx="6139373" cy="2133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Explore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u="none" strike="noStrike" cap="none" dirty="0" smtClean="0">
                <a:solidFill>
                  <a:schemeClr val="dk1"/>
                </a:solidFill>
                <a:sym typeface="Arial"/>
              </a:rPr>
              <a:t>Compare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See trends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u="none" strike="noStrike" cap="none" dirty="0" smtClean="0">
                <a:solidFill>
                  <a:schemeClr val="dk1"/>
                </a:solidFill>
                <a:sym typeface="Arial"/>
              </a:rPr>
              <a:t>Relate part to whole 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Rank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Correlate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Show distribution</a:t>
            </a:r>
            <a:endParaRPr lang="en-US" sz="1800" b="1" u="none" strike="noStrike" cap="none" dirty="0" smtClean="0">
              <a:solidFill>
                <a:schemeClr val="dk1"/>
              </a:solidFill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81200" y="5867400"/>
            <a:ext cx="5011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*Edward </a:t>
            </a:r>
            <a:r>
              <a:rPr lang="en-US" dirty="0" err="1" smtClean="0"/>
              <a:t>Tufte</a:t>
            </a:r>
            <a:r>
              <a:rPr lang="en-US" dirty="0" smtClean="0"/>
              <a:t>, The Visual Display of Quantitative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9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Data Exploration</a:t>
            </a:r>
            <a:b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dirty="0" smtClean="0">
                <a:solidFill>
                  <a:srgbClr val="00467F"/>
                </a:solidFill>
              </a:rPr>
              <a:t>Scatter Plot and Histogram</a:t>
            </a:r>
            <a:endParaRPr lang="en-US" sz="2000" b="1" i="0" u="none" strike="noStrike" cap="none" dirty="0">
              <a:solidFill>
                <a:srgbClr val="00467F"/>
              </a:solidFill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AutoShape 2" descr="Image result for scatter pl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scatter plo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scatter pl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scatter plot"/>
          <p:cNvSpPr>
            <a:spLocks noChangeAspect="1" noChangeArrowheads="1"/>
          </p:cNvSpPr>
          <p:nvPr/>
        </p:nvSpPr>
        <p:spPr bwMode="auto">
          <a:xfrm>
            <a:off x="-439863" y="-83037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744731" y="1565274"/>
            <a:ext cx="7156826" cy="5140325"/>
            <a:chOff x="738570" y="1447800"/>
            <a:chExt cx="7156826" cy="514032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858" y="1447800"/>
              <a:ext cx="4863542" cy="4900612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347054" y="5245821"/>
              <a:ext cx="6623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2060"/>
                  </a:solidFill>
                </a:rPr>
                <a:t>Value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o</a:t>
              </a:r>
              <a:r>
                <a:rPr lang="en-US" b="1" dirty="0" smtClean="0">
                  <a:solidFill>
                    <a:srgbClr val="002060"/>
                  </a:solidFill>
                </a:rPr>
                <a:t>f B</a:t>
              </a:r>
              <a:endParaRPr 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flipH="1">
              <a:off x="2795731" y="1553002"/>
              <a:ext cx="6623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2060"/>
                  </a:solidFill>
                </a:rPr>
                <a:t>Value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o</a:t>
              </a:r>
              <a:r>
                <a:rPr lang="en-US" b="1" dirty="0" smtClean="0">
                  <a:solidFill>
                    <a:srgbClr val="002060"/>
                  </a:solidFill>
                </a:rPr>
                <a:t>f A</a:t>
              </a:r>
              <a:endParaRPr 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93573" y="3238895"/>
              <a:ext cx="8018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Scatter </a:t>
              </a:r>
            </a:p>
            <a:p>
              <a:pPr algn="ctr"/>
              <a:r>
                <a:rPr lang="en-US" i="1" dirty="0" smtClean="0"/>
                <a:t>Plot</a:t>
              </a:r>
              <a:endParaRPr lang="en-US" i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8570" y="3238895"/>
              <a:ext cx="11384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2060"/>
                  </a:solidFill>
                </a:rPr>
                <a:t>Frequency 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o</a:t>
              </a:r>
              <a:r>
                <a:rPr lang="en-US" b="1" dirty="0" smtClean="0">
                  <a:solidFill>
                    <a:srgbClr val="002060"/>
                  </a:solidFill>
                </a:rPr>
                <a:t>f A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406951" y="6280348"/>
              <a:ext cx="35197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2060"/>
                  </a:solidFill>
                </a:rPr>
                <a:t>Frequency of B</a:t>
              </a:r>
              <a:endParaRPr lang="en-US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6255923" y="5896556"/>
            <a:ext cx="1000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/>
              <a:t>Histogram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314811" y="1764417"/>
            <a:ext cx="1000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/>
              <a:t>Histogram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92932" y="4800600"/>
            <a:ext cx="444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/>
              <a:t>Bin</a:t>
            </a:r>
            <a:endParaRPr lang="en-US" i="1" dirty="0"/>
          </a:p>
        </p:txBody>
      </p:sp>
      <p:cxnSp>
        <p:nvCxnSpPr>
          <p:cNvPr id="4" name="Straight Arrow Connector 3"/>
          <p:cNvCxnSpPr>
            <a:stCxn id="17" idx="3"/>
          </p:cNvCxnSpPr>
          <p:nvPr/>
        </p:nvCxnSpPr>
        <p:spPr>
          <a:xfrm flipV="1">
            <a:off x="2037284" y="4800601"/>
            <a:ext cx="401116" cy="153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84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dirty="0" smtClean="0">
                <a:solidFill>
                  <a:schemeClr val="bg2"/>
                </a:solidFill>
              </a:rPr>
              <a:t>Cluster Analysis</a:t>
            </a:r>
            <a:endParaRPr lang="en-US" sz="3600" b="1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752600"/>
            <a:ext cx="5410200" cy="46744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63215" y="1941612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</a:rPr>
              <a:t>Connections</a:t>
            </a:r>
            <a:endParaRPr lang="en-US" b="1" dirty="0">
              <a:solidFill>
                <a:schemeClr val="bg2"/>
              </a:solidFill>
            </a:endParaRP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5562601" y="2095501"/>
            <a:ext cx="1200614" cy="495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31979" y="3232679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Similarity</a:t>
            </a:r>
          </a:p>
          <a:p>
            <a:pPr algn="ctr"/>
            <a:r>
              <a:rPr lang="en-US" b="1" dirty="0" smtClean="0">
                <a:solidFill>
                  <a:schemeClr val="bg2"/>
                </a:solidFill>
              </a:rPr>
              <a:t>by color</a:t>
            </a:r>
            <a:endParaRPr lang="en-US" b="1" dirty="0">
              <a:solidFill>
                <a:schemeClr val="bg2"/>
              </a:solidFill>
            </a:endParaRPr>
          </a:p>
        </p:txBody>
      </p:sp>
      <p:cxnSp>
        <p:nvCxnSpPr>
          <p:cNvPr id="11" name="Straight Arrow Connector 10"/>
          <p:cNvCxnSpPr>
            <a:stCxn id="9" idx="3"/>
          </p:cNvCxnSpPr>
          <p:nvPr/>
        </p:nvCxnSpPr>
        <p:spPr>
          <a:xfrm>
            <a:off x="1924558" y="3494289"/>
            <a:ext cx="356883" cy="87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30781" y="4247296"/>
            <a:ext cx="16450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Closure: open </a:t>
            </a:r>
          </a:p>
          <a:p>
            <a:pPr algn="ctr"/>
            <a:r>
              <a:rPr lang="en-US" b="1" dirty="0">
                <a:solidFill>
                  <a:schemeClr val="bg2"/>
                </a:solidFill>
              </a:rPr>
              <a:t>r</a:t>
            </a:r>
            <a:r>
              <a:rPr lang="en-US" b="1" dirty="0" smtClean="0">
                <a:solidFill>
                  <a:schemeClr val="bg2"/>
                </a:solidFill>
              </a:rPr>
              <a:t>ound shape </a:t>
            </a:r>
          </a:p>
          <a:p>
            <a:pPr algn="ctr"/>
            <a:r>
              <a:rPr lang="en-US" b="1" dirty="0" smtClean="0">
                <a:solidFill>
                  <a:schemeClr val="bg2"/>
                </a:solidFill>
              </a:rPr>
              <a:t>implies globosity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23569" y="6165403"/>
            <a:ext cx="2244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Grape-like arrangement </a:t>
            </a:r>
          </a:p>
          <a:p>
            <a:pPr algn="ctr"/>
            <a:r>
              <a:rPr lang="en-US" b="1" dirty="0" smtClean="0">
                <a:solidFill>
                  <a:schemeClr val="bg2"/>
                </a:solidFill>
              </a:rPr>
              <a:t>shows hierarchies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09189"/>
      </p:ext>
    </p:extLst>
  </p:cSld>
  <p:clrMapOvr>
    <a:masterClrMapping/>
  </p:clrMapOvr>
</p:sld>
</file>

<file path=ppt/theme/theme1.xml><?xml version="1.0" encoding="utf-8"?>
<a:theme xmlns:a="http://schemas.openxmlformats.org/drawingml/2006/main" name="GSA IT 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23999</TotalTime>
  <Words>1053</Words>
  <Application>Microsoft Office PowerPoint</Application>
  <PresentationFormat>On-screen Show (4:3)</PresentationFormat>
  <Paragraphs>236</Paragraphs>
  <Slides>43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Arial Narrow</vt:lpstr>
      <vt:lpstr>Georgia</vt:lpstr>
      <vt:lpstr>Noto Sans Symbols</vt:lpstr>
      <vt:lpstr>proxima-nova-soft</vt:lpstr>
      <vt:lpstr>GSA IT Template</vt:lpstr>
      <vt:lpstr>PowerPoint Presentation</vt:lpstr>
      <vt:lpstr>Course Outline</vt:lpstr>
      <vt:lpstr>Why Visualize?</vt:lpstr>
      <vt:lpstr>Gestalt Principles of Grouping - a philosophy of mind developed by the Berlin School  of experimental psychology, “Gestalt” is German for shape, form </vt:lpstr>
      <vt:lpstr>Exploit Ability of the Human Brain  to Infer Simplest Solution  for Incomplete Visual Information</vt:lpstr>
      <vt:lpstr>Classic Visualization Charles Minard: Napoleon’s Russian Campaign of 1812</vt:lpstr>
      <vt:lpstr>Edward Tufte’s Visualization Goals</vt:lpstr>
      <vt:lpstr>Data Exploration Scatter Plot and Histogram</vt:lpstr>
      <vt:lpstr>Cluster Analysis</vt:lpstr>
      <vt:lpstr>Data Comparison Bar Charts</vt:lpstr>
      <vt:lpstr>Data Trends Line Charts</vt:lpstr>
      <vt:lpstr>Relate Part to Whole Pie Charts</vt:lpstr>
      <vt:lpstr>Maps</vt:lpstr>
      <vt:lpstr>Ranking Charts</vt:lpstr>
      <vt:lpstr>Radar Charts</vt:lpstr>
      <vt:lpstr>Sankey Diagram</vt:lpstr>
      <vt:lpstr>PowerPoint Presentation</vt:lpstr>
      <vt:lpstr>PowerPoint Presentation</vt:lpstr>
      <vt:lpstr>PowerPoint Presentation</vt:lpstr>
      <vt:lpstr>Composition Rules</vt:lpstr>
      <vt:lpstr>Golden Ratio (Fibonacci) Spiral (1,2,3,5,8,13,21…)</vt:lpstr>
      <vt:lpstr>Golden Ratio in Nature</vt:lpstr>
      <vt:lpstr>Brain Wave Frequencies</vt:lpstr>
      <vt:lpstr>Phi Grid</vt:lpstr>
      <vt:lpstr>Rule of Thirds Phi Grid for “Dummies”</vt:lpstr>
      <vt:lpstr>PowerPoint Presentation</vt:lpstr>
      <vt:lpstr>Colors</vt:lpstr>
      <vt:lpstr>Color Theory</vt:lpstr>
      <vt:lpstr>Essential Color Terminology</vt:lpstr>
      <vt:lpstr>Why Printers and Monitors  Use Different Primary Colors?</vt:lpstr>
      <vt:lpstr>Color Codes</vt:lpstr>
      <vt:lpstr>Contrast Colors</vt:lpstr>
      <vt:lpstr>Analogous Colors</vt:lpstr>
      <vt:lpstr>Match Customer Colors</vt:lpstr>
      <vt:lpstr>Interactivity</vt:lpstr>
      <vt:lpstr>Edward Tufte’s Principles  of Graphical Excellence*</vt:lpstr>
      <vt:lpstr>Edward Tufte’s Visualization Guidelines* </vt:lpstr>
      <vt:lpstr>MicroStrategy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JasmeenMBowmaster</dc:creator>
  <cp:lastModifiedBy>Mark Shkolnikov</cp:lastModifiedBy>
  <cp:revision>228</cp:revision>
  <dcterms:modified xsi:type="dcterms:W3CDTF">2018-03-28T21:12:08Z</dcterms:modified>
</cp:coreProperties>
</file>